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3" autoAdjust="0"/>
  </p:normalViewPr>
  <p:slideViewPr>
    <p:cSldViewPr>
      <p:cViewPr varScale="1">
        <p:scale>
          <a:sx n="85" d="100"/>
          <a:sy n="85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886A4-3DDE-4EE1-9750-61765F3F6419}" type="datetimeFigureOut">
              <a:rPr lang="fr-FR" smtClean="0"/>
              <a:pPr/>
              <a:t>13/06/2012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62511F-5BC9-4B7F-B8C0-BE7EFEB9C9D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èche vers le bas 3"/>
          <p:cNvSpPr/>
          <p:nvPr/>
        </p:nvSpPr>
        <p:spPr>
          <a:xfrm rot="16200000">
            <a:off x="3972164" y="-400320"/>
            <a:ext cx="1342548" cy="7715304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28298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past …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6836" y="149346"/>
            <a:ext cx="37660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Before ENSGSI …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6386" name="Picture 2" descr="http://cpgejeanbart.voila.net/images/sal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3714752"/>
            <a:ext cx="2571768" cy="242889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6387" name="Picture 3" descr="C:\Users\Utilisateur\Pictures\Vacances 2010\Londres (27-06 au 19-07)\DSCN0215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43116"/>
            <a:ext cx="1928826" cy="257176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6388" name="Picture 4" descr="C:\Users\Utilisateur\Pictures\2011 + vacances 2011\Londres du 21-07-11 au 11-08-11\Photos Rémi\SAM_05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1428736"/>
            <a:ext cx="2714644" cy="2035983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0" name="ZoneTexte 9"/>
          <p:cNvSpPr txBox="1"/>
          <p:nvPr/>
        </p:nvSpPr>
        <p:spPr>
          <a:xfrm>
            <a:off x="571472" y="6143644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Work in English classroom </a:t>
            </a:r>
            <a:r>
              <a:rPr lang="fr-FR" b="1" dirty="0" smtClean="0">
                <a:sym typeface="Wingdings" pitchFamily="2" charset="2"/>
              </a:rPr>
              <a:t> </a:t>
            </a:r>
            <a:r>
              <a:rPr lang="en-US" b="1" dirty="0" smtClean="0">
                <a:sym typeface="Wingdings" pitchFamily="2" charset="2"/>
              </a:rPr>
              <a:t>Interesting but not very fascinating</a:t>
            </a:r>
            <a:endParaRPr lang="fr-FR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928662" y="785794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Journey in England in College </a:t>
            </a:r>
            <a:r>
              <a:rPr lang="en-US" b="1" dirty="0" smtClean="0">
                <a:sym typeface="Wingdings" pitchFamily="2" charset="2"/>
              </a:rPr>
              <a:t></a:t>
            </a:r>
            <a:r>
              <a:rPr lang="en-US" b="1" dirty="0" smtClean="0"/>
              <a:t> Very interesting and a lot of discovery</a:t>
            </a:r>
            <a:endParaRPr lang="fr-FR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429124" y="4720248"/>
            <a:ext cx="45005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Linguistic training course 1AP in LONDON</a:t>
            </a:r>
          </a:p>
          <a:p>
            <a:pPr algn="ctr"/>
            <a:r>
              <a:rPr lang="en-US" b="1" dirty="0" smtClean="0"/>
              <a:t> </a:t>
            </a:r>
            <a:r>
              <a:rPr lang="en-US" b="1" dirty="0" smtClean="0">
                <a:sym typeface="Wingdings" pitchFamily="2" charset="2"/>
              </a:rPr>
              <a:t> </a:t>
            </a:r>
            <a:r>
              <a:rPr lang="en-US" b="1" dirty="0" smtClean="0"/>
              <a:t>maturation at the personal level and of the language learning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32" y="0"/>
            <a:ext cx="46762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in 2AP in ENSGSI …</a:t>
            </a:r>
            <a:endParaRPr lang="en-US" sz="40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Flèche vers le bas 4"/>
          <p:cNvSpPr/>
          <p:nvPr/>
        </p:nvSpPr>
        <p:spPr>
          <a:xfrm rot="16200000">
            <a:off x="3972164" y="-400320"/>
            <a:ext cx="1342548" cy="7715304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121" name="Picture 1" descr="C:\Users\Utilisateur\Pictures\autres\Picture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3571876"/>
            <a:ext cx="2157414" cy="2511695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123" name="Picture 3" descr="195931_198946556802753_100000622294164_575003_7886881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1214422"/>
            <a:ext cx="3006865" cy="2357454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124" name="Picture 4" descr="C:\Users\Utilisateur\Pictures\2011 + vacances 2011\Londres du 21-07-11 au 11-08-11\Photos Rémi\SAM_05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643314"/>
            <a:ext cx="2857521" cy="214314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9" name="ZoneTexte 8"/>
          <p:cNvSpPr txBox="1"/>
          <p:nvPr/>
        </p:nvSpPr>
        <p:spPr>
          <a:xfrm>
            <a:off x="528126" y="6072206"/>
            <a:ext cx="2868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Discovery of binomial work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 </a:t>
            </a:r>
            <a:r>
              <a:rPr lang="en-US" b="1" dirty="0">
                <a:sym typeface="Wingdings" pitchFamily="2" charset="2"/>
              </a:rPr>
              <a:t>L</a:t>
            </a:r>
            <a:r>
              <a:rPr lang="en-US" b="1" dirty="0" smtClean="0">
                <a:sym typeface="Wingdings" pitchFamily="2" charset="2"/>
              </a:rPr>
              <a:t>earn by taking pleasure </a:t>
            </a:r>
            <a:endParaRPr lang="en-US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425598" y="571480"/>
            <a:ext cx="33604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Create exercise </a:t>
            </a:r>
            <a:r>
              <a:rPr lang="en-US" b="1" dirty="0" smtClean="0">
                <a:sym typeface="Wingdings" pitchFamily="2" charset="2"/>
              </a:rPr>
              <a:t> try to use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interesting things to work English</a:t>
            </a:r>
            <a:endParaRPr lang="en-US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4002807" y="5786454"/>
            <a:ext cx="4504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Return in London with friend </a:t>
            </a:r>
            <a:r>
              <a:rPr lang="en-US" b="1" dirty="0" smtClean="0">
                <a:sym typeface="Wingdings" pitchFamily="2" charset="2"/>
              </a:rPr>
              <a:t> Meet people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and share with foreigners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 vers le bas 1"/>
          <p:cNvSpPr/>
          <p:nvPr/>
        </p:nvSpPr>
        <p:spPr>
          <a:xfrm rot="16200000">
            <a:off x="3972164" y="-400320"/>
            <a:ext cx="1342548" cy="7715304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-32" y="0"/>
            <a:ext cx="6451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Now … 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binomial work …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097" name="Picture 1" descr="C:\Users\Utilisateur\Documents\Documents\1AI\Anglais\Visite Musée de la Brasserie - 24.01.12\P10008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142984"/>
            <a:ext cx="3524162" cy="2643206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4" descr="http://www.cgcom.fr/CGCOM_WEB/FR/CREATION%5CBonhomm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714752"/>
            <a:ext cx="2143140" cy="197483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grpSp>
        <p:nvGrpSpPr>
          <p:cNvPr id="72" name="Groupe 71"/>
          <p:cNvGrpSpPr/>
          <p:nvPr/>
        </p:nvGrpSpPr>
        <p:grpSpPr>
          <a:xfrm>
            <a:off x="5357818" y="3643314"/>
            <a:ext cx="2286016" cy="2214578"/>
            <a:chOff x="0" y="0"/>
            <a:chExt cx="7200950" cy="7200900"/>
          </a:xfrm>
        </p:grpSpPr>
        <p:sp>
          <p:nvSpPr>
            <p:cNvPr id="6" name="Ellipse 5"/>
            <p:cNvSpPr/>
            <p:nvPr/>
          </p:nvSpPr>
          <p:spPr>
            <a:xfrm>
              <a:off x="0" y="50"/>
              <a:ext cx="7200900" cy="720085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6"/>
            <p:cNvCxnSpPr>
              <a:stCxn id="6" idx="2"/>
              <a:endCxn id="6" idx="6"/>
            </p:cNvCxnSpPr>
            <p:nvPr/>
          </p:nvCxnSpPr>
          <p:spPr>
            <a:xfrm>
              <a:off x="0" y="3600475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necteur droit 7"/>
            <p:cNvCxnSpPr/>
            <p:nvPr/>
          </p:nvCxnSpPr>
          <p:spPr>
            <a:xfrm rot="132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/>
            <p:cNvCxnSpPr/>
            <p:nvPr/>
          </p:nvCxnSpPr>
          <p:spPr>
            <a:xfrm rot="2700000">
              <a:off x="-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 rot="402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10"/>
            <p:cNvCxnSpPr/>
            <p:nvPr/>
          </p:nvCxnSpPr>
          <p:spPr>
            <a:xfrm rot="402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necteur droit 11"/>
            <p:cNvCxnSpPr/>
            <p:nvPr/>
          </p:nvCxnSpPr>
          <p:spPr>
            <a:xfrm rot="540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-132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/>
            <p:cNvCxnSpPr/>
            <p:nvPr/>
          </p:nvCxnSpPr>
          <p:spPr>
            <a:xfrm rot="-270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 rot="-4020000">
              <a:off x="50" y="3600450"/>
              <a:ext cx="72009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Groupe 15"/>
            <p:cNvGrpSpPr/>
            <p:nvPr/>
          </p:nvGrpSpPr>
          <p:grpSpPr>
            <a:xfrm rot="6780000">
              <a:off x="91924" y="2879462"/>
              <a:ext cx="7017099" cy="1440128"/>
              <a:chOff x="91924" y="2879462"/>
              <a:chExt cx="7017099" cy="1440128"/>
            </a:xfrm>
          </p:grpSpPr>
          <p:sp>
            <p:nvSpPr>
              <p:cNvPr id="17" name="Rectangle 16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B9D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" name="Rectangle 17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FFCC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Rectangle 18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99FF6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0" name="Rectangle 19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rgbClr val="FAF04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1" name="Rectangle 20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rgbClr val="96F0B4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Rectangle 21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3" name="Groupe 22"/>
            <p:cNvGrpSpPr/>
            <p:nvPr/>
          </p:nvGrpSpPr>
          <p:grpSpPr>
            <a:xfrm rot="1380000">
              <a:off x="111743" y="2880370"/>
              <a:ext cx="7017099" cy="1440128"/>
              <a:chOff x="91924" y="2879462"/>
              <a:chExt cx="7017099" cy="1440128"/>
            </a:xfrm>
          </p:grpSpPr>
          <p:sp>
            <p:nvSpPr>
              <p:cNvPr id="24" name="Rectangle 23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FF99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66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Rectangle 25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CC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" name="Rectangle 26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" name="Rectangle 27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rgbClr val="E6C8FA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Rectangle 28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rgbClr val="F0AA5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0" name="Groupe 29"/>
            <p:cNvGrpSpPr/>
            <p:nvPr/>
          </p:nvGrpSpPr>
          <p:grpSpPr>
            <a:xfrm rot="2700000">
              <a:off x="145623" y="2887688"/>
              <a:ext cx="6932564" cy="1420080"/>
              <a:chOff x="91924" y="2879462"/>
              <a:chExt cx="6932564" cy="1420080"/>
            </a:xfrm>
          </p:grpSpPr>
          <p:sp>
            <p:nvSpPr>
              <p:cNvPr id="31" name="Rectangle 30"/>
              <p:cNvSpPr/>
              <p:nvPr/>
            </p:nvSpPr>
            <p:spPr>
              <a:xfrm rot="642754">
                <a:off x="6232488" y="4011542"/>
                <a:ext cx="792000" cy="288000"/>
              </a:xfrm>
              <a:prstGeom prst="rect">
                <a:avLst/>
              </a:prstGeom>
              <a:solidFill>
                <a:srgbClr val="66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" name="Rectangle 31"/>
              <p:cNvSpPr/>
              <p:nvPr/>
            </p:nvSpPr>
            <p:spPr>
              <a:xfrm rot="642754">
                <a:off x="5425895" y="3866940"/>
                <a:ext cx="792000" cy="288000"/>
              </a:xfrm>
              <a:prstGeom prst="rect">
                <a:avLst/>
              </a:prstGeom>
              <a:solidFill>
                <a:srgbClr val="CC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642754">
                <a:off x="4603133" y="3706038"/>
                <a:ext cx="792000" cy="28800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" name="Rectangle 33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" name="Rectangle 34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rgbClr val="E6C8FA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7" name="Groupe 36"/>
            <p:cNvGrpSpPr/>
            <p:nvPr/>
          </p:nvGrpSpPr>
          <p:grpSpPr>
            <a:xfrm rot="4020000">
              <a:off x="109399" y="2880370"/>
              <a:ext cx="7017099" cy="1440128"/>
              <a:chOff x="91924" y="2879462"/>
              <a:chExt cx="7017099" cy="1440128"/>
            </a:xfrm>
          </p:grpSpPr>
          <p:sp>
            <p:nvSpPr>
              <p:cNvPr id="38" name="Rectangle 37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CC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" name="Rectangle 38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0" name="Rectangle 39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B9D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1" name="Rectangle 40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2" name="Rectangle 41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Rectangle 42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44" name="Groupe 43"/>
            <p:cNvGrpSpPr/>
            <p:nvPr/>
          </p:nvGrpSpPr>
          <p:grpSpPr>
            <a:xfrm rot="5400000">
              <a:off x="72058" y="2880370"/>
              <a:ext cx="7017099" cy="1440128"/>
              <a:chOff x="91924" y="2879462"/>
              <a:chExt cx="7017099" cy="1440128"/>
            </a:xfrm>
          </p:grpSpPr>
          <p:sp>
            <p:nvSpPr>
              <p:cNvPr id="45" name="Rectangle 44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FFFF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Rectangle 45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B9D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Rectangle 46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FFCC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Rectangle 47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rgbClr val="96F0B4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Rectangle 48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1" name="Groupe 50"/>
            <p:cNvGrpSpPr/>
            <p:nvPr/>
          </p:nvGrpSpPr>
          <p:grpSpPr>
            <a:xfrm>
              <a:off x="111743" y="2880370"/>
              <a:ext cx="7017099" cy="1440128"/>
              <a:chOff x="91924" y="2879462"/>
              <a:chExt cx="7017099" cy="1440128"/>
            </a:xfrm>
          </p:grpSpPr>
          <p:sp>
            <p:nvSpPr>
              <p:cNvPr id="52" name="Rectangle 51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3" name="Rectangle 52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FF99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Rectangle 53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66CCFF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5" name="Rectangle 54"/>
              <p:cNvSpPr/>
              <p:nvPr/>
            </p:nvSpPr>
            <p:spPr>
              <a:xfrm rot="642754">
                <a:off x="1748155" y="3165646"/>
                <a:ext cx="792000" cy="288000"/>
              </a:xfrm>
              <a:prstGeom prst="rect">
                <a:avLst/>
              </a:prstGeom>
              <a:solidFill>
                <a:srgbClr val="E6C8FA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Rectangle 55"/>
              <p:cNvSpPr/>
              <p:nvPr/>
            </p:nvSpPr>
            <p:spPr>
              <a:xfrm rot="642754">
                <a:off x="923656" y="3021630"/>
                <a:ext cx="792000" cy="288000"/>
              </a:xfrm>
              <a:prstGeom prst="rect">
                <a:avLst/>
              </a:prstGeom>
              <a:solidFill>
                <a:srgbClr val="F0AA5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7" name="Rectangle 56"/>
              <p:cNvSpPr/>
              <p:nvPr/>
            </p:nvSpPr>
            <p:spPr>
              <a:xfrm rot="642754">
                <a:off x="91924" y="2879462"/>
                <a:ext cx="792000" cy="288000"/>
              </a:xfrm>
              <a:prstGeom prst="rect">
                <a:avLst/>
              </a:prstGeom>
              <a:solidFill>
                <a:srgbClr val="FF99CC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58" name="Groupe 57"/>
            <p:cNvGrpSpPr/>
            <p:nvPr/>
          </p:nvGrpSpPr>
          <p:grpSpPr>
            <a:xfrm rot="8100000">
              <a:off x="131447" y="2878956"/>
              <a:ext cx="6932564" cy="1420079"/>
              <a:chOff x="176459" y="2899511"/>
              <a:chExt cx="6932564" cy="1420079"/>
            </a:xfrm>
          </p:grpSpPr>
          <p:sp>
            <p:nvSpPr>
              <p:cNvPr id="59" name="Rectangle 58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FFCC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Rectangle 59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99FF6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1" name="Rectangle 60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FF99CC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2" name="Rectangle 61"/>
              <p:cNvSpPr/>
              <p:nvPr/>
            </p:nvSpPr>
            <p:spPr>
              <a:xfrm rot="642754">
                <a:off x="1805815" y="3205015"/>
                <a:ext cx="792000" cy="288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3" name="Rectangle 62"/>
              <p:cNvSpPr/>
              <p:nvPr/>
            </p:nvSpPr>
            <p:spPr>
              <a:xfrm rot="642754">
                <a:off x="983052" y="3044113"/>
                <a:ext cx="792000" cy="288000"/>
              </a:xfrm>
              <a:prstGeom prst="rect">
                <a:avLst/>
              </a:prstGeom>
              <a:solidFill>
                <a:srgbClr val="FAF04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Rectangle 63"/>
              <p:cNvSpPr/>
              <p:nvPr/>
            </p:nvSpPr>
            <p:spPr>
              <a:xfrm rot="642754">
                <a:off x="176459" y="2899511"/>
                <a:ext cx="792000" cy="288000"/>
              </a:xfrm>
              <a:prstGeom prst="rect">
                <a:avLst/>
              </a:prstGeom>
              <a:solidFill>
                <a:srgbClr val="96F0B4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65" name="Groupe 64"/>
            <p:cNvGrpSpPr/>
            <p:nvPr/>
          </p:nvGrpSpPr>
          <p:grpSpPr>
            <a:xfrm rot="9420000">
              <a:off x="116267" y="2887022"/>
              <a:ext cx="6979876" cy="1455714"/>
              <a:chOff x="129147" y="2863876"/>
              <a:chExt cx="6979876" cy="1455714"/>
            </a:xfrm>
          </p:grpSpPr>
          <p:sp>
            <p:nvSpPr>
              <p:cNvPr id="66" name="Rectangle 65"/>
              <p:cNvSpPr/>
              <p:nvPr/>
            </p:nvSpPr>
            <p:spPr>
              <a:xfrm rot="642754">
                <a:off x="6317023" y="4031590"/>
                <a:ext cx="792000" cy="288000"/>
              </a:xfrm>
              <a:prstGeom prst="rect">
                <a:avLst/>
              </a:prstGeom>
              <a:solidFill>
                <a:srgbClr val="99FF6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Rectangle 66"/>
              <p:cNvSpPr/>
              <p:nvPr/>
            </p:nvSpPr>
            <p:spPr>
              <a:xfrm rot="642754">
                <a:off x="5492524" y="3887574"/>
                <a:ext cx="792000" cy="288000"/>
              </a:xfrm>
              <a:prstGeom prst="rect">
                <a:avLst/>
              </a:prstGeom>
              <a:solidFill>
                <a:srgbClr val="FF99CC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Rectangle 67"/>
              <p:cNvSpPr/>
              <p:nvPr/>
            </p:nvSpPr>
            <p:spPr>
              <a:xfrm rot="642754">
                <a:off x="4660792" y="3745406"/>
                <a:ext cx="792000" cy="288000"/>
              </a:xfrm>
              <a:prstGeom prst="rect">
                <a:avLst/>
              </a:prstGeom>
              <a:solidFill>
                <a:srgbClr val="F0AA5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" name="Rectangle 68"/>
              <p:cNvSpPr/>
              <p:nvPr/>
            </p:nvSpPr>
            <p:spPr>
              <a:xfrm rot="642754">
                <a:off x="1792310" y="3184388"/>
                <a:ext cx="792000" cy="288000"/>
              </a:xfrm>
              <a:prstGeom prst="rect">
                <a:avLst/>
              </a:prstGeom>
              <a:solidFill>
                <a:srgbClr val="FF9999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" name="Rectangle 69"/>
              <p:cNvSpPr/>
              <p:nvPr/>
            </p:nvSpPr>
            <p:spPr>
              <a:xfrm rot="642754">
                <a:off x="961175" y="3041145"/>
                <a:ext cx="792000" cy="288000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1" name="Rectangle 70"/>
              <p:cNvSpPr/>
              <p:nvPr/>
            </p:nvSpPr>
            <p:spPr>
              <a:xfrm rot="642754">
                <a:off x="129147" y="2863876"/>
                <a:ext cx="792000" cy="288000"/>
              </a:xfrm>
              <a:prstGeom prst="rect">
                <a:avLst/>
              </a:prstGeom>
              <a:solidFill>
                <a:srgbClr val="FAF046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73" name="ZoneTexte 72"/>
          <p:cNvSpPr txBox="1"/>
          <p:nvPr/>
        </p:nvSpPr>
        <p:spPr>
          <a:xfrm>
            <a:off x="114294" y="5786454"/>
            <a:ext cx="40875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Work with an other binomial </a:t>
            </a:r>
            <a:r>
              <a:rPr lang="en-US" b="1" dirty="0" smtClean="0">
                <a:sym typeface="Wingdings" pitchFamily="2" charset="2"/>
              </a:rPr>
              <a:t> Discover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new person to learn together</a:t>
            </a:r>
            <a:endParaRPr lang="en-US" b="1" dirty="0"/>
          </a:p>
        </p:txBody>
      </p:sp>
      <p:sp>
        <p:nvSpPr>
          <p:cNvPr id="74" name="ZoneTexte 73"/>
          <p:cNvSpPr txBox="1"/>
          <p:nvPr/>
        </p:nvSpPr>
        <p:spPr>
          <a:xfrm>
            <a:off x="1643042" y="785794"/>
            <a:ext cx="5472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Create activities to leave school </a:t>
            </a:r>
            <a:r>
              <a:rPr lang="en-US" b="1" dirty="0" smtClean="0">
                <a:sym typeface="Wingdings" pitchFamily="2" charset="2"/>
              </a:rPr>
              <a:t> </a:t>
            </a:r>
            <a:r>
              <a:rPr lang="en-US" b="1" dirty="0">
                <a:sym typeface="Wingdings" pitchFamily="2" charset="2"/>
              </a:rPr>
              <a:t>H</a:t>
            </a:r>
            <a:r>
              <a:rPr lang="en-US" b="1" dirty="0" smtClean="0">
                <a:sym typeface="Wingdings" pitchFamily="2" charset="2"/>
              </a:rPr>
              <a:t>ave fun by learning</a:t>
            </a:r>
            <a:endParaRPr lang="en-US" b="1" dirty="0"/>
          </a:p>
        </p:txBody>
      </p:sp>
      <p:sp>
        <p:nvSpPr>
          <p:cNvPr id="75" name="ZoneTexte 74"/>
          <p:cNvSpPr txBox="1"/>
          <p:nvPr/>
        </p:nvSpPr>
        <p:spPr>
          <a:xfrm>
            <a:off x="4552495" y="6000768"/>
            <a:ext cx="4113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Create object to memorize </a:t>
            </a:r>
            <a:r>
              <a:rPr lang="en-US" b="1" dirty="0" smtClean="0">
                <a:sym typeface="Wingdings" pitchFamily="2" charset="2"/>
              </a:rPr>
              <a:t> Let’s speak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imagination and take pleasure </a:t>
            </a:r>
            <a:endParaRPr 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 vers le bas 1"/>
          <p:cNvSpPr/>
          <p:nvPr/>
        </p:nvSpPr>
        <p:spPr>
          <a:xfrm rot="16200000">
            <a:off x="3972164" y="-400320"/>
            <a:ext cx="1342548" cy="7715304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4278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thanks to BEST 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fr-FR" sz="4000" dirty="0"/>
          </a:p>
        </p:txBody>
      </p:sp>
      <p:pic>
        <p:nvPicPr>
          <p:cNvPr id="4" name="Picture 2" descr="http://t2.gstatic.com/images?q=tbn:ANd9GcSaK2byp8HwLxlHOPgx6ue7_07PTFY2X-LhNELsbZOFDzZtQu-vpwxk9xJ_F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28802"/>
            <a:ext cx="2357454" cy="125526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15" descr="C:\Users\Utilisateur\Pictures\Vacances 2012\18-24 février LUND\Photos Rémi\SAM_08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143248"/>
            <a:ext cx="2286016" cy="304802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3073" name="Picture 1" descr="C:\Users\Utilisateur\Pictures\Vacances 2012\Spring Course Nancy du 17-03 au 24-03\DSC_04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214422"/>
            <a:ext cx="3009897" cy="1995481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-25968" y="1285860"/>
            <a:ext cx="43844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Go in BEST for staff development </a:t>
            </a:r>
            <a:r>
              <a:rPr lang="en-US" b="1" dirty="0" smtClean="0">
                <a:sym typeface="Wingdings" pitchFamily="2" charset="2"/>
              </a:rPr>
              <a:t> A lot of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emotions, pleasure and discovery</a:t>
            </a:r>
            <a:endParaRPr lang="en-US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1428728" y="6211693"/>
            <a:ext cx="5451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Go in LUND for a Course Exchange </a:t>
            </a:r>
            <a:r>
              <a:rPr lang="en-US" b="1" dirty="0" smtClean="0">
                <a:sym typeface="Wingdings" pitchFamily="2" charset="2"/>
              </a:rPr>
              <a:t> Meet new culture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and have a lot of fun with foreigners 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3307380" y="571480"/>
            <a:ext cx="5345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Welcome to European foreigners during one week </a:t>
            </a:r>
            <a:r>
              <a:rPr lang="en-US" b="1" dirty="0" smtClean="0">
                <a:sym typeface="Wingdings" pitchFamily="2" charset="2"/>
              </a:rPr>
              <a:t></a:t>
            </a:r>
          </a:p>
          <a:p>
            <a:pPr algn="ctr"/>
            <a:r>
              <a:rPr lang="en-US" b="1" dirty="0">
                <a:sym typeface="Wingdings" pitchFamily="2" charset="2"/>
              </a:rPr>
              <a:t>T</a:t>
            </a:r>
            <a:r>
              <a:rPr lang="en-US" b="1" dirty="0" smtClean="0">
                <a:sym typeface="Wingdings" pitchFamily="2" charset="2"/>
              </a:rPr>
              <a:t>ake responsibility by managing one week of meeting </a:t>
            </a:r>
            <a:endParaRPr lang="en-US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 vers le bas 1"/>
          <p:cNvSpPr/>
          <p:nvPr/>
        </p:nvSpPr>
        <p:spPr>
          <a:xfrm rot="16200000">
            <a:off x="4043602" y="-1257576"/>
            <a:ext cx="1342548" cy="7858180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42787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thanks to BEST </a:t>
            </a:r>
            <a:r>
              <a:rPr lang="en-US" sz="40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fr-FR" sz="4000" dirty="0"/>
          </a:p>
        </p:txBody>
      </p:sp>
      <p:pic>
        <p:nvPicPr>
          <p:cNvPr id="4" name="Picture 6" descr="http://media.begeek.fr/2011/03/sky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2680007" cy="214314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5" name="Picture 2" descr="http://t2.gstatic.com/images?q=tbn:ANd9GcSaK2byp8HwLxlHOPgx6ue7_07PTFY2X-LhNELsbZOFDzZtQu-vpwxk9xJ_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071678"/>
            <a:ext cx="4101586" cy="2183962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ZoneTexte 6"/>
          <p:cNvSpPr txBox="1"/>
          <p:nvPr/>
        </p:nvSpPr>
        <p:spPr>
          <a:xfrm>
            <a:off x="0" y="5000636"/>
            <a:ext cx="5260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Keep in touch with met people during BEST events </a:t>
            </a:r>
            <a:r>
              <a:rPr lang="en-US" b="1" dirty="0" smtClean="0">
                <a:sym typeface="Wingdings" pitchFamily="2" charset="2"/>
              </a:rPr>
              <a:t></a:t>
            </a:r>
          </a:p>
          <a:p>
            <a:pPr algn="ctr"/>
            <a:r>
              <a:rPr lang="en-US" b="1" dirty="0">
                <a:sym typeface="Wingdings" pitchFamily="2" charset="2"/>
              </a:rPr>
              <a:t>K</a:t>
            </a:r>
            <a:r>
              <a:rPr lang="en-US" b="1" dirty="0" smtClean="0">
                <a:sym typeface="Wingdings" pitchFamily="2" charset="2"/>
              </a:rPr>
              <a:t>eep emotion, souvenirs and friendship  </a:t>
            </a:r>
            <a:endParaRPr lang="en-US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298047" y="1357298"/>
            <a:ext cx="6828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Take position by becoming Vice-President of BEST Nancy </a:t>
            </a:r>
            <a:r>
              <a:rPr lang="en-US" b="1" dirty="0" smtClean="0">
                <a:sym typeface="Wingdings" pitchFamily="2" charset="2"/>
              </a:rPr>
              <a:t> Organize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European events to meet, have fun and take pleasure with foreigners </a:t>
            </a:r>
            <a:endParaRPr lang="en-US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2988776" y="4286256"/>
            <a:ext cx="61615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Become Co-Organizer of Winter Course in Nancy </a:t>
            </a:r>
            <a:r>
              <a:rPr lang="en-US" b="1" dirty="0" smtClean="0">
                <a:sym typeface="Wingdings" pitchFamily="2" charset="2"/>
              </a:rPr>
              <a:t> Imagine an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event to combine </a:t>
            </a:r>
            <a:r>
              <a:rPr lang="en-US" b="1" dirty="0">
                <a:sym typeface="Wingdings" pitchFamily="2" charset="2"/>
              </a:rPr>
              <a:t>E</a:t>
            </a:r>
            <a:r>
              <a:rPr lang="en-US" b="1" dirty="0" smtClean="0">
                <a:sym typeface="Wingdings" pitchFamily="2" charset="2"/>
              </a:rPr>
              <a:t>uropean people and share culture</a:t>
            </a: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lèche vers le bas 1"/>
          <p:cNvSpPr/>
          <p:nvPr/>
        </p:nvSpPr>
        <p:spPr>
          <a:xfrm rot="16200000">
            <a:off x="3972164" y="-400320"/>
            <a:ext cx="1342548" cy="7715304"/>
          </a:xfrm>
          <a:prstGeom prst="downArrow">
            <a:avLst/>
          </a:prstGeom>
          <a:solidFill>
            <a:srgbClr val="3E68AC"/>
          </a:solidFill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475001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 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 the </a:t>
            </a:r>
            <a:r>
              <a:rPr lang="en-US" sz="5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futur</a:t>
            </a:r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…</a:t>
            </a:r>
            <a:endParaRPr lang="fr-FR" sz="5400" dirty="0"/>
          </a:p>
        </p:txBody>
      </p:sp>
      <p:pic>
        <p:nvPicPr>
          <p:cNvPr id="2050" name="Picture 2" descr="http://www.denmarkemb.org/wp-content/uploads/2010/08/Copenhagen-Denmar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500174"/>
            <a:ext cx="3374594" cy="2214578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052" name="Picture 4" descr="http://www.blieux.com/australie_cotes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429000"/>
            <a:ext cx="2714644" cy="242743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71406" y="925281"/>
            <a:ext cx="52983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Live and study during one half-year in Copenhagen </a:t>
            </a:r>
            <a:r>
              <a:rPr lang="en-US" b="1" dirty="0" smtClean="0">
                <a:sym typeface="Wingdings" pitchFamily="2" charset="2"/>
              </a:rPr>
              <a:t>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Take maturity and discover one culture</a:t>
            </a:r>
            <a:endParaRPr lang="en-US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4036599" y="5857892"/>
            <a:ext cx="44644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Make caesura in Australia during one year </a:t>
            </a:r>
            <a:r>
              <a:rPr lang="en-US" b="1" dirty="0" smtClean="0">
                <a:sym typeface="Wingdings" pitchFamily="2" charset="2"/>
              </a:rPr>
              <a:t></a:t>
            </a:r>
          </a:p>
          <a:p>
            <a:pPr algn="ctr"/>
            <a:r>
              <a:rPr lang="en-US" b="1" dirty="0" smtClean="0">
                <a:sym typeface="Wingdings" pitchFamily="2" charset="2"/>
              </a:rPr>
              <a:t>Learn to manage only in a foreign country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14">
      <a:dk1>
        <a:sysClr val="windowText" lastClr="000000"/>
      </a:dk1>
      <a:lt1>
        <a:srgbClr val="FAAB6A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276</Words>
  <Application>Microsoft Office PowerPoint</Application>
  <PresentationFormat>Affichage à l'écran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</dc:creator>
  <cp:lastModifiedBy>Utilisateur</cp:lastModifiedBy>
  <cp:revision>22</cp:revision>
  <dcterms:created xsi:type="dcterms:W3CDTF">2012-06-13T17:56:43Z</dcterms:created>
  <dcterms:modified xsi:type="dcterms:W3CDTF">2012-06-13T21:17:01Z</dcterms:modified>
</cp:coreProperties>
</file>